
<file path=[Content_Types].xml><?xml version="1.0" encoding="utf-8"?>
<Types xmlns="http://schemas.openxmlformats.org/package/2006/content-types">
  <Default Extension="crdownload" ContentType="image/png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5" r:id="rId5"/>
    <p:sldId id="326" r:id="rId6"/>
    <p:sldId id="328" r:id="rId7"/>
    <p:sldId id="331" r:id="rId8"/>
    <p:sldId id="329" r:id="rId9"/>
    <p:sldId id="327" r:id="rId10"/>
    <p:sldId id="330" r:id="rId11"/>
    <p:sldId id="332" r:id="rId12"/>
    <p:sldId id="340" r:id="rId13"/>
    <p:sldId id="341" r:id="rId14"/>
    <p:sldId id="342" r:id="rId15"/>
    <p:sldId id="343" r:id="rId16"/>
    <p:sldId id="345" r:id="rId17"/>
    <p:sldId id="346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D3ED"/>
    <a:srgbClr val="ACE2C8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05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10/the-important-things-about-project-manage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crdownload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c.or.id/call-for-proposal-consultant-agency-for-community-based-monitoring-and-feedback-projec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freepngimg.com/png/64495-educational-reading-e-learning-education-technology-icon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.pb.unizin.org/technicalpm/chapter/project-review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direcciones-flechas-perdido-s%C3%ADmbolo-254395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nm.kku.ac.th/learning/course/36-project-cycle-management-pc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493776"/>
            <a:ext cx="10515600" cy="640080"/>
          </a:xfrm>
        </p:spPr>
        <p:txBody>
          <a:bodyPr/>
          <a:lstStyle/>
          <a:p>
            <a:r>
              <a:rPr lang="bs-Latn-BA" sz="2400" dirty="0"/>
              <a:t>Mladi ambasadori nauke</a:t>
            </a:r>
            <a:endParaRPr lang="en-US" sz="2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7858"/>
            <a:ext cx="9144000" cy="356616"/>
          </a:xfrm>
        </p:spPr>
        <p:txBody>
          <a:bodyPr/>
          <a:lstStyle/>
          <a:p>
            <a:r>
              <a:rPr lang="bs-Latn-BA" dirty="0"/>
              <a:t>Kako napisati, aplicirati i realizovati projekat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55DD893-7B9C-85EB-2812-D2DDBEAB42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13" r="7813"/>
          <a:stretch>
            <a:fillRect/>
          </a:stretch>
        </p:blipFill>
        <p:spPr>
          <a:xfrm>
            <a:off x="3182517" y="1133856"/>
            <a:ext cx="5084406" cy="3389604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4CF70E-4035-CB19-3268-2CB01346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45" y="5234474"/>
            <a:ext cx="850252" cy="850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35667A-D509-6AD1-E8CC-69B3A4AB9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6" y="5442728"/>
            <a:ext cx="2808514" cy="6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78AB8-568B-92A0-0FEF-A9AD38C9A76E}"/>
              </a:ext>
            </a:extLst>
          </p:cNvPr>
          <p:cNvSpPr txBox="1"/>
          <p:nvPr/>
        </p:nvSpPr>
        <p:spPr>
          <a:xfrm>
            <a:off x="1802049" y="55588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PLAN AKTIVNOSTI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AAC1C-8FB4-0BAA-F300-85A0F6545AE0}"/>
              </a:ext>
            </a:extLst>
          </p:cNvPr>
          <p:cNvSpPr txBox="1"/>
          <p:nvPr/>
        </p:nvSpPr>
        <p:spPr>
          <a:xfrm>
            <a:off x="1802049" y="1087075"/>
            <a:ext cx="841199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Bahnschrift" panose="020B0502040204020203" pitchFamily="34" charset="0"/>
              </a:rPr>
              <a:t>Plan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uključuje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informacije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objašnjenja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svake</a:t>
            </a:r>
            <a:r>
              <a:rPr lang="en-US" sz="1600" dirty="0">
                <a:latin typeface="Bahnschrift" panose="020B0502040204020203" pitchFamily="34" charset="0"/>
              </a:rPr>
              <a:t> od </a:t>
            </a:r>
            <a:r>
              <a:rPr lang="en-US" sz="1600" dirty="0" err="1">
                <a:latin typeface="Bahnschrift" panose="020B0502040204020203" pitchFamily="34" charset="0"/>
              </a:rPr>
              <a:t>planiranih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. U </a:t>
            </a:r>
            <a:r>
              <a:rPr lang="en-US" sz="1600" dirty="0" err="1">
                <a:latin typeface="Bahnschrift" panose="020B0502040204020203" pitchFamily="34" charset="0"/>
              </a:rPr>
              <a:t>planu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jasno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naznačiti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početak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kraj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. To </a:t>
            </a:r>
            <a:r>
              <a:rPr lang="en-US" sz="1600" dirty="0" err="1">
                <a:latin typeface="Bahnschrift" panose="020B0502040204020203" pitchFamily="34" charset="0"/>
              </a:rPr>
              <a:t>znači</a:t>
            </a:r>
            <a:r>
              <a:rPr lang="en-US" sz="1600" dirty="0">
                <a:latin typeface="Bahnschrift" panose="020B0502040204020203" pitchFamily="34" charset="0"/>
              </a:rPr>
              <a:t> da u </a:t>
            </a:r>
            <a:r>
              <a:rPr lang="en-US" sz="1600" dirty="0" err="1">
                <a:latin typeface="Bahnschrift" panose="020B0502040204020203" pitchFamily="34" charset="0"/>
              </a:rPr>
              <a:t>projektne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/</a:t>
            </a:r>
            <a:r>
              <a:rPr lang="en-US" sz="1600" dirty="0" err="1">
                <a:latin typeface="Bahnschrift" panose="020B0502040204020203" pitchFamily="34" charset="0"/>
              </a:rPr>
              <a:t>zadatke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uvrstiti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sve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korake</a:t>
            </a:r>
            <a:r>
              <a:rPr lang="en-US" sz="1600" dirty="0">
                <a:latin typeface="Bahnschrift" panose="020B0502040204020203" pitchFamily="34" charset="0"/>
              </a:rPr>
              <a:t> (</a:t>
            </a:r>
            <a:r>
              <a:rPr lang="en-US" sz="1600" dirty="0" err="1">
                <a:latin typeface="Bahnschrift" panose="020B0502040204020203" pitchFamily="34" charset="0"/>
              </a:rPr>
              <a:t>čak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administrativne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logističke</a:t>
            </a:r>
            <a:r>
              <a:rPr lang="en-US" sz="1600" dirty="0">
                <a:latin typeface="Bahnschrift" panose="020B0502040204020203" pitchFamily="34" charset="0"/>
              </a:rPr>
              <a:t>) </a:t>
            </a:r>
            <a:r>
              <a:rPr lang="en-US" sz="1600" dirty="0" err="1">
                <a:latin typeface="Bahnschrift" panose="020B0502040204020203" pitchFamily="34" charset="0"/>
              </a:rPr>
              <a:t>koje</a:t>
            </a:r>
            <a:r>
              <a:rPr lang="en-US" sz="1600" dirty="0">
                <a:latin typeface="Bahnschrift" panose="020B0502040204020203" pitchFamily="34" charset="0"/>
              </a:rPr>
              <a:t> je </a:t>
            </a:r>
            <a:r>
              <a:rPr lang="en-US" sz="1600" dirty="0" err="1">
                <a:latin typeface="Bahnschrift" panose="020B0502040204020203" pitchFamily="34" charset="0"/>
              </a:rPr>
              <a:t>potrebno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napraviti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kako</a:t>
            </a:r>
            <a:r>
              <a:rPr lang="en-US" sz="1600" dirty="0">
                <a:latin typeface="Bahnschrift" panose="020B0502040204020203" pitchFamily="34" charset="0"/>
              </a:rPr>
              <a:t> bi </a:t>
            </a:r>
            <a:r>
              <a:rPr lang="en-US" sz="1600" dirty="0" err="1">
                <a:latin typeface="Bahnschrift" panose="020B0502040204020203" pitchFamily="34" charset="0"/>
              </a:rPr>
              <a:t>vaš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očekivani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rezultat</a:t>
            </a:r>
            <a:r>
              <a:rPr lang="en-US" sz="1600" dirty="0">
                <a:latin typeface="Bahnschrift" panose="020B0502040204020203" pitchFamily="34" charset="0"/>
              </a:rPr>
              <a:t> bio </a:t>
            </a:r>
            <a:r>
              <a:rPr lang="en-US" sz="1600" dirty="0" err="1">
                <a:latin typeface="Bahnschrift" panose="020B0502040204020203" pitchFamily="34" charset="0"/>
              </a:rPr>
              <a:t>realizovan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DCC1-1E0A-D775-1730-860AE001B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35" y="2448348"/>
            <a:ext cx="8307422" cy="35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78AB8-568B-92A0-0FEF-A9AD38C9A76E}"/>
              </a:ext>
            </a:extLst>
          </p:cNvPr>
          <p:cNvSpPr txBox="1"/>
          <p:nvPr/>
        </p:nvSpPr>
        <p:spPr>
          <a:xfrm>
            <a:off x="1984442" y="5072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>
                <a:latin typeface="Bahnschrift" panose="020B0502040204020203" pitchFamily="34" charset="0"/>
              </a:rPr>
              <a:t>BUDŽET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AAC1C-8FB4-0BAA-F300-85A0F6545AE0}"/>
              </a:ext>
            </a:extLst>
          </p:cNvPr>
          <p:cNvSpPr txBox="1"/>
          <p:nvPr/>
        </p:nvSpPr>
        <p:spPr>
          <a:xfrm>
            <a:off x="1984442" y="1043731"/>
            <a:ext cx="5719863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Bahnschrift" panose="020B0502040204020203" pitchFamily="34" charset="0"/>
              </a:rPr>
              <a:t>Budžet</a:t>
            </a:r>
            <a:r>
              <a:rPr lang="en-US" sz="1600" dirty="0">
                <a:latin typeface="Bahnschrift" panose="020B0502040204020203" pitchFamily="34" charset="0"/>
              </a:rPr>
              <a:t> je </a:t>
            </a:r>
            <a:r>
              <a:rPr lang="en-US" sz="1600" dirty="0" err="1">
                <a:latin typeface="Bahnschrift" panose="020B0502040204020203" pitchFamily="34" charset="0"/>
              </a:rPr>
              <a:t>sažeti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prikaz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očekivanih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prihoda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troškova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neke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organizacije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određenom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razdoblju</a:t>
            </a:r>
            <a:r>
              <a:rPr lang="en-US" sz="1600" dirty="0">
                <a:latin typeface="Bahnschrift" panose="020B0502040204020203" pitchFamily="34" charset="0"/>
              </a:rPr>
              <a:t>, po </a:t>
            </a:r>
            <a:r>
              <a:rPr lang="en-US" sz="1600" dirty="0" err="1">
                <a:latin typeface="Bahnschrift" panose="020B0502040204020203" pitchFamily="34" charset="0"/>
              </a:rPr>
              <a:t>stavkama</a:t>
            </a:r>
            <a:r>
              <a:rPr lang="bs-Latn-BA" sz="1600" dirty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Proračun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razumljiv</a:t>
            </a:r>
            <a:r>
              <a:rPr lang="en-US" sz="1600" dirty="0">
                <a:latin typeface="Bahnschrift" panose="020B0502040204020203" pitchFamily="34" charset="0"/>
              </a:rPr>
              <a:t> i u </a:t>
            </a:r>
            <a:r>
              <a:rPr lang="en-US" sz="1600" dirty="0" err="1">
                <a:latin typeface="Bahnschrift" panose="020B0502040204020203" pitchFamily="34" charset="0"/>
              </a:rPr>
              <a:t>neposrednoj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vezi</a:t>
            </a:r>
            <a:r>
              <a:rPr lang="en-US" sz="1600" dirty="0">
                <a:latin typeface="Bahnschrift" panose="020B0502040204020203" pitchFamily="34" charset="0"/>
              </a:rPr>
              <a:t> s </a:t>
            </a:r>
            <a:r>
              <a:rPr lang="en-US" sz="1600" dirty="0" err="1">
                <a:latin typeface="Bahnschrift" panose="020B0502040204020203" pitchFamily="34" charset="0"/>
              </a:rPr>
              <a:t>planiranim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aktivnostima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Iznosi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naznačeni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proračunu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trebaju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popraćeni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objašnjenjima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obračuna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stavaka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trebaju</a:t>
            </a:r>
            <a:r>
              <a:rPr lang="en-US" sz="1600" dirty="0">
                <a:latin typeface="Bahnschrift" panose="020B0502040204020203" pitchFamily="34" charset="0"/>
              </a:rPr>
              <a:t> se </a:t>
            </a:r>
            <a:r>
              <a:rPr lang="en-US" sz="1600" dirty="0" err="1">
                <a:latin typeface="Bahnschrift" panose="020B0502040204020203" pitchFamily="34" charset="0"/>
              </a:rPr>
              <a:t>temeljiti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postojećim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cijenama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troškovima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proizvoda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ili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usluga</a:t>
            </a:r>
            <a:r>
              <a:rPr lang="en-US" sz="1600" dirty="0">
                <a:latin typeface="Bahnschrift" panose="020B0502040204020203" pitchFamily="34" charset="0"/>
              </a:rPr>
              <a:t>,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obuhvatiti</a:t>
            </a:r>
            <a:r>
              <a:rPr lang="bs-Latn-BA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sve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troškove</a:t>
            </a:r>
            <a:r>
              <a:rPr lang="en-US" sz="1600" dirty="0">
                <a:latin typeface="Bahnschrift" panose="020B0502040204020203" pitchFamily="34" charset="0"/>
              </a:rPr>
              <a:t> koji</a:t>
            </a:r>
            <a:r>
              <a:rPr lang="bs-Latn-BA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su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vezi</a:t>
            </a:r>
            <a:r>
              <a:rPr lang="bs-Latn-BA" sz="1600" dirty="0">
                <a:latin typeface="Bahnschrift" panose="020B0502040204020203" pitchFamily="34" charset="0"/>
              </a:rPr>
              <a:t> </a:t>
            </a:r>
            <a:r>
              <a:rPr lang="en-US" sz="1600" dirty="0">
                <a:latin typeface="Bahnschrift" panose="020B0502040204020203" pitchFamily="34" charset="0"/>
              </a:rPr>
              <a:t>s </a:t>
            </a:r>
            <a:r>
              <a:rPr lang="en-US" sz="1600" dirty="0" err="1">
                <a:latin typeface="Bahnschrift" panose="020B0502040204020203" pitchFamily="34" charset="0"/>
              </a:rPr>
              <a:t>ostvarivanjem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predloženog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 (</a:t>
            </a:r>
            <a:r>
              <a:rPr lang="en-US" sz="1600" dirty="0" err="1">
                <a:latin typeface="Bahnschrift" panose="020B0502040204020203" pitchFamily="34" charset="0"/>
              </a:rPr>
              <a:t>ali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indirektne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troškove</a:t>
            </a:r>
            <a:r>
              <a:rPr lang="en-US" sz="1600" dirty="0">
                <a:latin typeface="Bahnschrift" panose="020B0502040204020203" pitchFamily="34" charset="0"/>
              </a:rPr>
              <a:t> koji se </a:t>
            </a:r>
            <a:r>
              <a:rPr lang="en-US" sz="1600" dirty="0" err="1">
                <a:latin typeface="Bahnschrift" panose="020B0502040204020203" pitchFamily="34" charset="0"/>
              </a:rPr>
              <a:t>odnose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ureda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ostale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administracijske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troškove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odgovarajućem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omjeru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Ukupni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planirani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proračun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popraćen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sažetkom</a:t>
            </a:r>
            <a:r>
              <a:rPr lang="bs-Latn-BA" sz="1600" dirty="0">
                <a:latin typeface="Bahnschrift" panose="020B0502040204020203" pitchFamily="34" charset="0"/>
              </a:rPr>
              <a:t>,</a:t>
            </a: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Proračunom</a:t>
            </a:r>
            <a:r>
              <a:rPr lang="en-US" sz="1600" dirty="0">
                <a:latin typeface="Bahnschrift" panose="020B0502040204020203" pitchFamily="34" charset="0"/>
              </a:rPr>
              <a:t> koji </a:t>
            </a:r>
            <a:r>
              <a:rPr lang="en-US" sz="1600" dirty="0" err="1">
                <a:latin typeface="Bahnschrift" panose="020B0502040204020203" pitchFamily="34" charset="0"/>
              </a:rPr>
              <a:t>prikazuje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temeljne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skupine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troškova</a:t>
            </a:r>
            <a:r>
              <a:rPr lang="bs-Latn-BA" sz="1600" dirty="0">
                <a:latin typeface="Bahnschrift" panose="020B0502040204020203" pitchFamily="34" charset="0"/>
              </a:rPr>
              <a:t>.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EC6774-5DDE-1915-8D4D-30FE5E2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20" y="1664089"/>
            <a:ext cx="3869379" cy="35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6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78AB8-568B-92A0-0FEF-A9AD38C9A76E}"/>
              </a:ext>
            </a:extLst>
          </p:cNvPr>
          <p:cNvSpPr txBox="1"/>
          <p:nvPr/>
        </p:nvSpPr>
        <p:spPr>
          <a:xfrm>
            <a:off x="1984442" y="5072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>
                <a:latin typeface="Bahnschrift" panose="020B0502040204020203" pitchFamily="34" charset="0"/>
              </a:rPr>
              <a:t>BUDŽET - primjer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4A36D-812E-C7C0-0D34-15AC9940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60" y="982494"/>
            <a:ext cx="9484468" cy="57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A29D1-11DF-0214-1C1C-5AC78F31AFF7}"/>
              </a:ext>
            </a:extLst>
          </p:cNvPr>
          <p:cNvSpPr txBox="1"/>
          <p:nvPr/>
        </p:nvSpPr>
        <p:spPr>
          <a:xfrm>
            <a:off x="1488330" y="340468"/>
            <a:ext cx="7062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Bahnschrift" panose="020B0502040204020203" pitchFamily="34" charset="0"/>
              </a:rPr>
              <a:t>IZVJEŠTAJ O REALIZOVANIM AKTIVNOSTIMA</a:t>
            </a:r>
          </a:p>
          <a:p>
            <a:endParaRPr lang="bs-Latn-BA" dirty="0">
              <a:latin typeface="Bahnschrift" panose="020B0502040204020203" pitchFamily="34" charset="0"/>
            </a:endParaRPr>
          </a:p>
          <a:p>
            <a:r>
              <a:rPr lang="en-US" sz="1600" dirty="0" err="1">
                <a:latin typeface="Bahnschrift" panose="020B0502040204020203" pitchFamily="34" charset="0"/>
              </a:rPr>
              <a:t>Nakon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što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ste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uspješno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realizirali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projektne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došao</a:t>
            </a:r>
            <a:r>
              <a:rPr lang="en-US" sz="1600" dirty="0">
                <a:latin typeface="Bahnschrift" panose="020B0502040204020203" pitchFamily="34" charset="0"/>
              </a:rPr>
              <a:t> je red </a:t>
            </a:r>
            <a:r>
              <a:rPr lang="en-US" sz="1600" dirty="0" err="1">
                <a:latin typeface="Bahnschrift" panose="020B0502040204020203" pitchFamily="34" charset="0"/>
              </a:rPr>
              <a:t>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izradu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finalnog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izvještaja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r>
              <a:rPr lang="en-US" sz="1600" dirty="0" err="1">
                <a:latin typeface="Bahnschrift" panose="020B0502040204020203" pitchFamily="34" charset="0"/>
              </a:rPr>
              <a:t>Finalna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dokumentacija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vašeg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da se </a:t>
            </a:r>
            <a:r>
              <a:rPr lang="en-US" sz="1600" dirty="0" err="1">
                <a:latin typeface="Bahnschrift" panose="020B0502040204020203" pitchFamily="34" charset="0"/>
              </a:rPr>
              <a:t>sastoji</a:t>
            </a:r>
            <a:r>
              <a:rPr lang="en-US" sz="1600" dirty="0">
                <a:latin typeface="Bahnschrift" panose="020B0502040204020203" pitchFamily="34" charset="0"/>
              </a:rPr>
              <a:t> od </a:t>
            </a:r>
            <a:r>
              <a:rPr lang="en-US" sz="1600" dirty="0" err="1">
                <a:latin typeface="Bahnschrift" panose="020B0502040204020203" pitchFamily="34" charset="0"/>
              </a:rPr>
              <a:t>sljedećeg</a:t>
            </a:r>
            <a:r>
              <a:rPr lang="en-US" sz="1600" dirty="0">
                <a:latin typeface="Bahnschrift" panose="020B0502040204020203" pitchFamily="34" charset="0"/>
              </a:rPr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B665-050E-BF6D-7306-8F5E6C3E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51" y="1817796"/>
            <a:ext cx="8446580" cy="4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>
                <a:solidFill>
                  <a:srgbClr val="00B050"/>
                </a:solidFill>
              </a:rPr>
              <a:t>MLADI AMBASADORI NAUKE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A29D1-11DF-0214-1C1C-5AC78F31AFF7}"/>
              </a:ext>
            </a:extLst>
          </p:cNvPr>
          <p:cNvSpPr txBox="1"/>
          <p:nvPr/>
        </p:nvSpPr>
        <p:spPr>
          <a:xfrm>
            <a:off x="4601183" y="551855"/>
            <a:ext cx="706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>
                <a:solidFill>
                  <a:srgbClr val="00B050"/>
                </a:solidFill>
                <a:latin typeface="Bahnschrift" panose="020B0502040204020203" pitchFamily="34" charset="0"/>
              </a:rPr>
              <a:t>PROJEKTNI POZIVI </a:t>
            </a:r>
          </a:p>
          <a:p>
            <a:pPr algn="ctr"/>
            <a:endParaRPr lang="bs-Latn-BA" sz="2400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7CFCB-EEC1-F62D-7917-2BD922649D71}"/>
              </a:ext>
            </a:extLst>
          </p:cNvPr>
          <p:cNvSpPr txBox="1"/>
          <p:nvPr/>
        </p:nvSpPr>
        <p:spPr>
          <a:xfrm>
            <a:off x="1517513" y="2850364"/>
            <a:ext cx="3599236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s-Latn-BA" dirty="0">
                <a:latin typeface="Bahnschrift" panose="020B0502040204020203" pitchFamily="34" charset="0"/>
              </a:rPr>
              <a:t>LOKALNI POZIVI</a:t>
            </a:r>
          </a:p>
          <a:p>
            <a:endParaRPr lang="bs-Latn-BA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Općine,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Ministarstva (kantonalna, federalna, državna),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Ambasade,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Razvojne agencije,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Privatna i javna preduzeća. 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0C596-D83B-E461-7D73-F47DEC1A8989}"/>
              </a:ext>
            </a:extLst>
          </p:cNvPr>
          <p:cNvSpPr txBox="1"/>
          <p:nvPr/>
        </p:nvSpPr>
        <p:spPr>
          <a:xfrm>
            <a:off x="6900156" y="2850364"/>
            <a:ext cx="3677055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s-Latn-BA" dirty="0">
                <a:latin typeface="Bahnschrift" panose="020B0502040204020203" pitchFamily="34" charset="0"/>
              </a:rPr>
              <a:t>EUROPSKI PROGRAMI</a:t>
            </a:r>
          </a:p>
          <a:p>
            <a:endParaRPr lang="bs-Latn-BA" dirty="0"/>
          </a:p>
          <a:p>
            <a:r>
              <a:rPr lang="bs-Latn-BA" dirty="0">
                <a:latin typeface="Bahnschrift" panose="020B0502040204020203" pitchFamily="34" charset="0"/>
              </a:rPr>
              <a:t>-   Program EU Costa,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Program EU Eureka,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EU Horizon Europe,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Program Erasmus</a:t>
            </a:r>
          </a:p>
          <a:p>
            <a:pPr marL="285750" indent="-285750">
              <a:buFontTx/>
              <a:buChar char="-"/>
            </a:pPr>
            <a:r>
              <a:rPr lang="bs-Latn-BA" dirty="0">
                <a:latin typeface="Bahnschrift" panose="020B0502040204020203" pitchFamily="34" charset="0"/>
              </a:rPr>
              <a:t>Program Kreativna Europa.</a:t>
            </a:r>
          </a:p>
          <a:p>
            <a:endParaRPr lang="bs-Latn-BA" dirty="0"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ED677-7D24-7184-B50B-BEE42DA1C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4451" y="1041603"/>
            <a:ext cx="2962478" cy="156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DB32C-3182-4818-130A-E6F5A6D13D6C}"/>
              </a:ext>
            </a:extLst>
          </p:cNvPr>
          <p:cNvSpPr/>
          <p:nvPr/>
        </p:nvSpPr>
        <p:spPr>
          <a:xfrm>
            <a:off x="4951379" y="6626200"/>
            <a:ext cx="7334655" cy="23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556D1-5F3B-F896-A73F-292381067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39B14-C999-E818-8FD5-46556993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59851" y="1184489"/>
            <a:ext cx="2623227" cy="2529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27640E-8F1C-AC44-1750-83774BC8A8B4}"/>
              </a:ext>
            </a:extLst>
          </p:cNvPr>
          <p:cNvSpPr/>
          <p:nvPr/>
        </p:nvSpPr>
        <p:spPr>
          <a:xfrm>
            <a:off x="1828800" y="4544008"/>
            <a:ext cx="8696131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742908-93C6-F64A-A539-9FBEE52D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9" y="5534620"/>
            <a:ext cx="970361" cy="970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023205-DDD1-DDCD-61D4-14B5BE26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108" y="5689737"/>
            <a:ext cx="2742520" cy="66012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8DAC37-2A5E-422A-2EC4-C3F22AAF21DA}"/>
              </a:ext>
            </a:extLst>
          </p:cNvPr>
          <p:cNvSpPr/>
          <p:nvPr/>
        </p:nvSpPr>
        <p:spPr>
          <a:xfrm>
            <a:off x="3396343" y="682681"/>
            <a:ext cx="5225143" cy="10407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tx1"/>
                </a:solidFill>
                <a:latin typeface="Bahnschrift" panose="020B0502040204020203" pitchFamily="34" charset="0"/>
              </a:rPr>
              <a:t>HVALA </a:t>
            </a:r>
            <a:r>
              <a:rPr lang="bs-Latn-BA">
                <a:solidFill>
                  <a:schemeClr val="tx1"/>
                </a:solidFill>
                <a:latin typeface="Bahnschrift" panose="020B0502040204020203" pitchFamily="34" charset="0"/>
              </a:rPr>
              <a:t>NA PAŽNJI !</a:t>
            </a:r>
            <a:endParaRPr lang="bs-Latn-BA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bs-Latn-BA" dirty="0">
                <a:solidFill>
                  <a:schemeClr val="tx1"/>
                </a:solidFill>
                <a:latin typeface="Bahnschrift" panose="020B0502040204020203" pitchFamily="34" charset="0"/>
              </a:rPr>
              <a:t>MLADI AMBASADORI NAUKE</a:t>
            </a: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82B57E-20CD-866F-A3A9-501766B2C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67069" y="2144997"/>
            <a:ext cx="4788886" cy="3389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CDA89-401E-DC87-AD1F-9289A2E4C6D3}"/>
              </a:ext>
            </a:extLst>
          </p:cNvPr>
          <p:cNvSpPr txBox="1"/>
          <p:nvPr/>
        </p:nvSpPr>
        <p:spPr>
          <a:xfrm>
            <a:off x="7874493" y="1896873"/>
            <a:ext cx="325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PREUZMITE MATERIJALE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316A4-85D6-36F4-4841-74D482B86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092" y="2439644"/>
            <a:ext cx="2908570" cy="29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57" y="1035935"/>
            <a:ext cx="9961485" cy="548640"/>
          </a:xfrm>
        </p:spPr>
        <p:txBody>
          <a:bodyPr/>
          <a:lstStyle/>
          <a:p>
            <a:r>
              <a:rPr lang="pl-PL" sz="3600" dirty="0"/>
              <a:t>Pisanje projekta korak po korak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623659" y="1237367"/>
            <a:ext cx="2545765" cy="323329"/>
          </a:xfrm>
        </p:spPr>
        <p:txBody>
          <a:bodyPr/>
          <a:lstStyle/>
          <a:p>
            <a:r>
              <a:rPr lang="en-US" dirty="0"/>
              <a:t> </a:t>
            </a:r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3B286-2777-6192-001A-471FE9F9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9351" y="2088304"/>
            <a:ext cx="3091508" cy="300098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AEA97D-44F2-DB98-59E6-40EDEEDA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16" y="1631015"/>
            <a:ext cx="6404129" cy="3365500"/>
          </a:xfrm>
        </p:spPr>
        <p:txBody>
          <a:bodyPr/>
          <a:lstStyle/>
          <a:p>
            <a:endParaRPr lang="bs-Latn-BA" dirty="0"/>
          </a:p>
          <a:p>
            <a:r>
              <a:rPr lang="bs-Latn-BA" dirty="0">
                <a:latin typeface="Bahnschrift" panose="020B0502040204020203" pitchFamily="34" charset="0"/>
              </a:rPr>
              <a:t>ŠTA JE PRIJEDLOG PROJEKTA ?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“</a:t>
            </a:r>
            <a:r>
              <a:rPr lang="en-US" sz="1800" dirty="0" err="1">
                <a:latin typeface="Bahnschrift" panose="020B0502040204020203" pitchFamily="34" charset="0"/>
              </a:rPr>
              <a:t>Jedinstven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proces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ograničen</a:t>
            </a:r>
            <a:r>
              <a:rPr lang="en-US" sz="1800" dirty="0">
                <a:latin typeface="Bahnschrift" panose="020B0502040204020203" pitchFamily="34" charset="0"/>
              </a:rPr>
              <a:t> po </a:t>
            </a:r>
            <a:r>
              <a:rPr lang="en-US" sz="1800" dirty="0" err="1">
                <a:latin typeface="Bahnschrift" panose="020B0502040204020203" pitchFamily="34" charset="0"/>
              </a:rPr>
              <a:t>vremenu</a:t>
            </a:r>
            <a:r>
              <a:rPr lang="en-US" sz="1800" dirty="0"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latin typeface="Bahnschrift" panose="020B0502040204020203" pitchFamily="34" charset="0"/>
              </a:rPr>
              <a:t>troškovima</a:t>
            </a:r>
            <a:r>
              <a:rPr lang="en-US" sz="1800" dirty="0">
                <a:latin typeface="Bahnschrift" panose="020B0502040204020203" pitchFamily="34" charset="0"/>
              </a:rPr>
              <a:t> i </a:t>
            </a:r>
            <a:r>
              <a:rPr lang="en-US" sz="1800" dirty="0" err="1">
                <a:latin typeface="Bahnschrift" panose="020B0502040204020203" pitchFamily="34" charset="0"/>
              </a:rPr>
              <a:t>resursima</a:t>
            </a:r>
            <a:r>
              <a:rPr lang="en-US" sz="1800" dirty="0"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latin typeface="Bahnschrift" panose="020B0502040204020203" pitchFamily="34" charset="0"/>
              </a:rPr>
              <a:t>sastavljen</a:t>
            </a:r>
            <a:r>
              <a:rPr lang="en-US" sz="1800" dirty="0">
                <a:latin typeface="Bahnschrift" panose="020B0502040204020203" pitchFamily="34" charset="0"/>
              </a:rPr>
              <a:t> od </a:t>
            </a:r>
            <a:r>
              <a:rPr lang="en-US" sz="1800" dirty="0" err="1">
                <a:latin typeface="Bahnschrift" panose="020B0502040204020203" pitchFamily="34" charset="0"/>
              </a:rPr>
              <a:t>skupa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koordiniranih</a:t>
            </a:r>
            <a:r>
              <a:rPr lang="en-US" sz="1800" dirty="0">
                <a:latin typeface="Bahnschrift" panose="020B0502040204020203" pitchFamily="34" charset="0"/>
              </a:rPr>
              <a:t> i </a:t>
            </a:r>
            <a:r>
              <a:rPr lang="en-US" sz="1800" dirty="0" err="1">
                <a:latin typeface="Bahnschrift" panose="020B0502040204020203" pitchFamily="34" charset="0"/>
              </a:rPr>
              <a:t>upravljačkih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aktivnosti</a:t>
            </a:r>
            <a:r>
              <a:rPr lang="en-US" sz="1800" dirty="0"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latin typeface="Bahnschrift" panose="020B0502040204020203" pitchFamily="34" charset="0"/>
              </a:rPr>
              <a:t>sa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datumom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početka</a:t>
            </a:r>
            <a:r>
              <a:rPr lang="en-US" sz="1800" dirty="0">
                <a:latin typeface="Bahnschrift" panose="020B0502040204020203" pitchFamily="34" charset="0"/>
              </a:rPr>
              <a:t> i </a:t>
            </a:r>
            <a:r>
              <a:rPr lang="en-US" sz="1800" dirty="0" err="1">
                <a:latin typeface="Bahnschrift" panose="020B0502040204020203" pitchFamily="34" charset="0"/>
              </a:rPr>
              <a:t>završetka</a:t>
            </a:r>
            <a:r>
              <a:rPr lang="en-US" sz="1800" dirty="0">
                <a:latin typeface="Bahnschrift" panose="020B0502040204020203" pitchFamily="34" charset="0"/>
              </a:rPr>
              <a:t>, koji je </a:t>
            </a:r>
            <a:r>
              <a:rPr lang="en-US" sz="1800" dirty="0" err="1">
                <a:latin typeface="Bahnschrift" panose="020B0502040204020203" pitchFamily="34" charset="0"/>
              </a:rPr>
              <a:t>preduzet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radi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postizanja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cilja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usaglašenog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sa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definisanim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zahtjevima</a:t>
            </a:r>
            <a:r>
              <a:rPr lang="en-US" sz="1800" dirty="0">
                <a:latin typeface="Bahnschrift" panose="020B0502040204020203" pitchFamily="34" charset="0"/>
              </a:rPr>
              <a:t>.” </a:t>
            </a:r>
            <a:endParaRPr lang="bs-Latn-BA" sz="1800" dirty="0">
              <a:latin typeface="Bahnschrift" panose="020B0502040204020203" pitchFamily="34" charset="0"/>
            </a:endParaRPr>
          </a:p>
          <a:p>
            <a:r>
              <a:rPr lang="en-US" sz="1800" dirty="0">
                <a:latin typeface="Bahnschrift" panose="020B0502040204020203" pitchFamily="34" charset="0"/>
              </a:rPr>
              <a:t>(ISO 10006:2001)</a:t>
            </a:r>
            <a:endParaRPr lang="bs-Latn-BA" sz="1800" dirty="0">
              <a:latin typeface="Bahnschrift" panose="020B0502040204020203" pitchFamily="34" charset="0"/>
            </a:endParaRPr>
          </a:p>
          <a:p>
            <a:endParaRPr lang="bs-Latn-BA" dirty="0"/>
          </a:p>
          <a:p>
            <a:endParaRPr lang="bs-Latn-BA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24A06-2533-68FE-6815-A6208AD9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28" y="454980"/>
            <a:ext cx="8110728" cy="457200"/>
          </a:xfrm>
        </p:spPr>
        <p:txBody>
          <a:bodyPr/>
          <a:lstStyle/>
          <a:p>
            <a:br>
              <a:rPr lang="bs-Latn-BA" sz="2800" b="1" dirty="0"/>
            </a:br>
            <a:r>
              <a:rPr lang="bs-Latn-BA" sz="2800" b="1" dirty="0"/>
              <a:t>PITANJA KOJA TREBATE POSTAVITI PRIJE POČETKA PISANJA PROJEKTA</a:t>
            </a:r>
            <a:endParaRPr lang="en-US" sz="2800" b="1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C4A0D3D1-8458-CFC9-110E-8860C1C0DCAE}"/>
              </a:ext>
            </a:extLst>
          </p:cNvPr>
          <p:cNvSpPr/>
          <p:nvPr/>
        </p:nvSpPr>
        <p:spPr>
          <a:xfrm>
            <a:off x="870012" y="2168772"/>
            <a:ext cx="2885242" cy="1251752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Šta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želimo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poboljšati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? 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382CA3A9-93AA-2489-42BF-83B55A97F7B0}"/>
              </a:ext>
            </a:extLst>
          </p:cNvPr>
          <p:cNvSpPr/>
          <p:nvPr/>
        </p:nvSpPr>
        <p:spPr>
          <a:xfrm>
            <a:off x="4378171" y="2177248"/>
            <a:ext cx="2885242" cy="1251752"/>
          </a:xfrm>
          <a:prstGeom prst="snip1Rect">
            <a:avLst/>
          </a:prstGeom>
          <a:solidFill>
            <a:schemeClr val="accent4">
              <a:lumMod val="90000"/>
            </a:schemeClr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Bahnschrift" panose="020B0502040204020203" pitchFamily="34" charset="0"/>
              </a:rPr>
              <a:t>Kakve promjene želimo potaknuti/postići? </a:t>
            </a:r>
            <a:endParaRPr lang="en-US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4F5981F4-1D6F-ADF0-F8EA-9A44AD7C2F74}"/>
              </a:ext>
            </a:extLst>
          </p:cNvPr>
          <p:cNvSpPr/>
          <p:nvPr/>
        </p:nvSpPr>
        <p:spPr>
          <a:xfrm>
            <a:off x="8019496" y="2168772"/>
            <a:ext cx="2885242" cy="1251752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Šta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ćemo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učiniti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5EBE8D75-D600-6299-E301-EE7DD7F2E97E}"/>
              </a:ext>
            </a:extLst>
          </p:cNvPr>
          <p:cNvSpPr/>
          <p:nvPr/>
        </p:nvSpPr>
        <p:spPr>
          <a:xfrm>
            <a:off x="870012" y="4298272"/>
            <a:ext cx="2885242" cy="1251752"/>
          </a:xfrm>
          <a:prstGeom prst="snip1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Bahnschrift" panose="020B0502040204020203" pitchFamily="34" charset="0"/>
              </a:rPr>
              <a:t>Kako ćemo znati da su se promjene dogodile?</a:t>
            </a:r>
            <a:endParaRPr lang="en-US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96C4727E-B0BA-F005-74A6-9F52C1724CF4}"/>
              </a:ext>
            </a:extLst>
          </p:cNvPr>
          <p:cNvSpPr/>
          <p:nvPr/>
        </p:nvSpPr>
        <p:spPr>
          <a:xfrm>
            <a:off x="8019496" y="4172674"/>
            <a:ext cx="2885242" cy="1251752"/>
          </a:xfrm>
          <a:prstGeom prst="snip1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Koliko bi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koštalo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izvođenje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svih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naših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aktivnosti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F36777-676C-61C4-083F-0DB9D033844C}"/>
              </a:ext>
            </a:extLst>
          </p:cNvPr>
          <p:cNvSpPr/>
          <p:nvPr/>
        </p:nvSpPr>
        <p:spPr>
          <a:xfrm>
            <a:off x="0" y="683580"/>
            <a:ext cx="443883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2E0CB7-2B7D-2E23-EF88-A995A02C85E7}"/>
              </a:ext>
            </a:extLst>
          </p:cNvPr>
          <p:cNvSpPr/>
          <p:nvPr/>
        </p:nvSpPr>
        <p:spPr>
          <a:xfrm rot="16200000">
            <a:off x="8499629" y="2890358"/>
            <a:ext cx="443883" cy="694085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788FB6-8D3F-B84D-D1C2-6336D064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1640" y="4212759"/>
            <a:ext cx="2811773" cy="13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52581" y="1123765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1EDD72-5C67-DB5E-C35E-7CA0C972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14" y="440868"/>
            <a:ext cx="8047583" cy="59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 </a:t>
            </a:r>
            <a:r>
              <a:rPr lang="en-US" sz="2400" dirty="0" err="1"/>
              <a:t>pripreme</a:t>
            </a:r>
            <a:r>
              <a:rPr lang="en-US" sz="2400" dirty="0"/>
              <a:t> </a:t>
            </a:r>
            <a:r>
              <a:rPr lang="en-US" sz="2400" dirty="0" err="1"/>
              <a:t>projektnog</a:t>
            </a:r>
            <a:r>
              <a:rPr lang="en-US" sz="2400" dirty="0"/>
              <a:t> </a:t>
            </a:r>
            <a:r>
              <a:rPr lang="en-US" sz="2400" dirty="0" err="1"/>
              <a:t>prijedloga</a:t>
            </a:r>
            <a:r>
              <a:rPr lang="en-US" sz="2400" dirty="0"/>
              <a:t>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31DF-7A65-925F-3A83-F62DFCE2A2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7069" y="1187390"/>
            <a:ext cx="2352586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9D678-6080-6CDE-1AEB-9959B68D371C}"/>
              </a:ext>
            </a:extLst>
          </p:cNvPr>
          <p:cNvSpPr txBox="1"/>
          <p:nvPr/>
        </p:nvSpPr>
        <p:spPr>
          <a:xfrm>
            <a:off x="1384917" y="1524000"/>
            <a:ext cx="969441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s-Latn-BA" sz="1600" dirty="0">
                <a:latin typeface="Bahnschrift" panose="020B0502040204020203" pitchFamily="34" charset="0"/>
              </a:rPr>
              <a:t>1. </a:t>
            </a:r>
            <a:r>
              <a:rPr lang="en-US" sz="1600" dirty="0" err="1">
                <a:latin typeface="Bahnschrift" panose="020B0502040204020203" pitchFamily="34" charset="0"/>
              </a:rPr>
              <a:t>Planski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pristup</a:t>
            </a:r>
            <a:r>
              <a:rPr lang="en-US" sz="1600" dirty="0">
                <a:latin typeface="Bahnschrift" panose="020B0502040204020203" pitchFamily="34" charset="0"/>
              </a:rPr>
              <a:t> koji </a:t>
            </a:r>
            <a:r>
              <a:rPr lang="en-US" sz="1600" dirty="0" err="1">
                <a:latin typeface="Bahnschrift" panose="020B0502040204020203" pitchFamily="34" charset="0"/>
              </a:rPr>
              <a:t>podrazumijeva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pripremu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projektnih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prijedloga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skladu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svojim</a:t>
            </a:r>
            <a:endParaRPr lang="en-US" sz="1600" dirty="0">
              <a:latin typeface="Bahnschrift" panose="020B0502040204020203" pitchFamily="34" charset="0"/>
            </a:endParaRPr>
          </a:p>
          <a:p>
            <a:pPr algn="ctr"/>
            <a:r>
              <a:rPr lang="en-US" sz="1600" dirty="0" err="1">
                <a:latin typeface="Bahnschrift" panose="020B0502040204020203" pitchFamily="34" charset="0"/>
              </a:rPr>
              <a:t>programom</a:t>
            </a:r>
            <a:r>
              <a:rPr lang="en-US" sz="1600" dirty="0">
                <a:latin typeface="Bahnschrift" panose="020B0502040204020203" pitchFamily="34" charset="0"/>
              </a:rPr>
              <a:t>, a ne u </a:t>
            </a:r>
            <a:r>
              <a:rPr lang="en-US" sz="1600" dirty="0" err="1">
                <a:latin typeface="Bahnschrift" panose="020B0502040204020203" pitchFamily="34" charset="0"/>
              </a:rPr>
              <a:t>skladu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aktuelnim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konkursom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donatora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r>
              <a:rPr lang="en-US" sz="1600" dirty="0" err="1">
                <a:latin typeface="Bahnschrift" panose="020B0502040204020203" pitchFamily="34" charset="0"/>
              </a:rPr>
              <a:t>Takav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pristup</a:t>
            </a:r>
            <a:r>
              <a:rPr lang="en-US" sz="1600" dirty="0">
                <a:latin typeface="Bahnschrift" panose="020B0502040204020203" pitchFamily="34" charset="0"/>
              </a:rPr>
              <a:t> je </a:t>
            </a:r>
            <a:r>
              <a:rPr lang="en-US" sz="1600" dirty="0" err="1">
                <a:latin typeface="Bahnschrift" panose="020B0502040204020203" pitchFamily="34" charset="0"/>
              </a:rPr>
              <a:t>mnogo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kvalitetniji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ctr"/>
            <a:endParaRPr lang="en-US" sz="1600" dirty="0">
              <a:latin typeface="Bahnschrift" panose="020B0502040204020203" pitchFamily="34" charset="0"/>
            </a:endParaRPr>
          </a:p>
          <a:p>
            <a:pPr algn="ctr"/>
            <a:r>
              <a:rPr lang="bs-Latn-BA" sz="1600" dirty="0">
                <a:latin typeface="Bahnschrift" panose="020B0502040204020203" pitchFamily="34" charset="0"/>
              </a:rPr>
              <a:t>2. </a:t>
            </a:r>
            <a:r>
              <a:rPr lang="en-US" sz="1600" dirty="0" err="1">
                <a:latin typeface="Bahnschrift" panose="020B0502040204020203" pitchFamily="34" charset="0"/>
              </a:rPr>
              <a:t>Oportunistički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pristup</a:t>
            </a:r>
            <a:r>
              <a:rPr lang="en-US" sz="1600" dirty="0">
                <a:latin typeface="Bahnschrift" panose="020B0502040204020203" pitchFamily="34" charset="0"/>
              </a:rPr>
              <a:t> je </a:t>
            </a:r>
            <a:r>
              <a:rPr lang="en-US" sz="1600" dirty="0" err="1">
                <a:latin typeface="Bahnschrift" panose="020B0502040204020203" pitchFamily="34" charset="0"/>
              </a:rPr>
              <a:t>pristup</a:t>
            </a:r>
            <a:r>
              <a:rPr lang="en-US" sz="1600" dirty="0">
                <a:latin typeface="Bahnschrift" panose="020B0502040204020203" pitchFamily="34" charset="0"/>
              </a:rPr>
              <a:t> koji se </a:t>
            </a:r>
            <a:r>
              <a:rPr lang="en-US" sz="1600" dirty="0" err="1">
                <a:latin typeface="Bahnschrift" panose="020B0502040204020203" pitchFamily="34" charset="0"/>
              </a:rPr>
              <a:t>jako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često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koristi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prilikom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pripremanja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prijedloga</a:t>
            </a:r>
            <a:endParaRPr lang="en-US" sz="1600" dirty="0">
              <a:latin typeface="Bahnschrift" panose="020B0502040204020203" pitchFamily="34" charset="0"/>
            </a:endParaRPr>
          </a:p>
          <a:p>
            <a:pPr algn="ctr"/>
            <a:r>
              <a:rPr lang="en-US" sz="1600" dirty="0" err="1">
                <a:latin typeface="Bahnschrift" panose="020B0502040204020203" pitchFamily="34" charset="0"/>
              </a:rPr>
              <a:t>projekata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r>
              <a:rPr lang="en-US" sz="1600" dirty="0" err="1">
                <a:latin typeface="Bahnschrift" panose="020B0502040204020203" pitchFamily="34" charset="0"/>
              </a:rPr>
              <a:t>Projekat</a:t>
            </a:r>
            <a:r>
              <a:rPr lang="en-US" sz="1600" dirty="0">
                <a:latin typeface="Bahnschrift" panose="020B0502040204020203" pitchFamily="34" charset="0"/>
              </a:rPr>
              <a:t> se </a:t>
            </a:r>
            <a:r>
              <a:rPr lang="en-US" sz="1600" dirty="0" err="1">
                <a:latin typeface="Bahnschrift" panose="020B0502040204020203" pitchFamily="34" charset="0"/>
              </a:rPr>
              <a:t>kreira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više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zbog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pojave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novih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donatora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odnosno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novog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kruga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bs-Latn-BA" sz="1600" dirty="0">
                <a:latin typeface="Bahnschrift" panose="020B0502040204020203" pitchFamily="34" charset="0"/>
              </a:rPr>
              <a:t>konkursa</a:t>
            </a:r>
            <a:endParaRPr lang="en-US" sz="1600" dirty="0">
              <a:latin typeface="Bahnschrift" panose="020B0502040204020203" pitchFamily="34" charset="0"/>
            </a:endParaRPr>
          </a:p>
          <a:p>
            <a:pPr algn="ctr"/>
            <a:r>
              <a:rPr lang="en-US" sz="1600" dirty="0" err="1">
                <a:latin typeface="Bahnschrift" panose="020B0502040204020203" pitchFamily="34" charset="0"/>
              </a:rPr>
              <a:t>postojećih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donatora</a:t>
            </a:r>
            <a:r>
              <a:rPr lang="en-US" sz="1600" dirty="0">
                <a:latin typeface="Bahnschrift" panose="020B0502040204020203" pitchFamily="34" charset="0"/>
              </a:rPr>
              <a:t>, a </a:t>
            </a:r>
            <a:r>
              <a:rPr lang="en-US" sz="1600" dirty="0" err="1">
                <a:latin typeface="Bahnschrift" panose="020B0502040204020203" pitchFamily="34" charset="0"/>
              </a:rPr>
              <a:t>manje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zbog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pravih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programskih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prioriteta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AF9D-1E43-3E7A-409C-3D945C1A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309" y="3185452"/>
            <a:ext cx="627942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04" y="694943"/>
            <a:ext cx="7812349" cy="704088"/>
          </a:xfrm>
        </p:spPr>
        <p:txBody>
          <a:bodyPr/>
          <a:lstStyle/>
          <a:p>
            <a:r>
              <a:rPr lang="en-US" sz="2400" b="0" i="0" dirty="0" err="1">
                <a:effectLst/>
                <a:latin typeface="Oswald" panose="020B0604020202020204" pitchFamily="2" charset="0"/>
              </a:rPr>
              <a:t>Šta</a:t>
            </a:r>
            <a:r>
              <a:rPr lang="en-US" sz="2400" b="0" i="0" dirty="0">
                <a:effectLst/>
                <a:latin typeface="Oswald" panose="020B0604020202020204" pitchFamily="2" charset="0"/>
              </a:rPr>
              <a:t> </a:t>
            </a:r>
            <a:r>
              <a:rPr lang="en-US" sz="2400" b="0" i="0" dirty="0" err="1">
                <a:effectLst/>
                <a:latin typeface="Oswald" panose="020B0604020202020204" pitchFamily="2" charset="0"/>
              </a:rPr>
              <a:t>sadržava</a:t>
            </a:r>
            <a:r>
              <a:rPr lang="en-US" sz="2400" b="0" i="0" dirty="0">
                <a:effectLst/>
                <a:latin typeface="Oswald" panose="020B0604020202020204" pitchFamily="2" charset="0"/>
              </a:rPr>
              <a:t> </a:t>
            </a:r>
            <a:r>
              <a:rPr lang="en-US" sz="2400" b="0" i="0" dirty="0" err="1">
                <a:effectLst/>
                <a:latin typeface="Oswald" panose="020B0604020202020204" pitchFamily="2" charset="0"/>
              </a:rPr>
              <a:t>prijedlog</a:t>
            </a:r>
            <a:r>
              <a:rPr lang="en-US" sz="2400" b="0" i="0" dirty="0">
                <a:effectLst/>
                <a:latin typeface="Oswald" panose="020B0604020202020204" pitchFamily="2" charset="0"/>
              </a:rPr>
              <a:t> </a:t>
            </a:r>
            <a:r>
              <a:rPr lang="en-US" sz="2400" b="0" i="0" dirty="0" err="1">
                <a:effectLst/>
                <a:latin typeface="Oswald" panose="020B0604020202020204" pitchFamily="2" charset="0"/>
              </a:rPr>
              <a:t>projekta</a:t>
            </a:r>
            <a:r>
              <a:rPr lang="en-US" sz="2400" b="0" i="0" dirty="0">
                <a:effectLst/>
                <a:latin typeface="Oswald" panose="020B0604020202020204" pitchFamily="2" charset="0"/>
              </a:rPr>
              <a:t>?</a:t>
            </a:r>
            <a:br>
              <a:rPr lang="en-US" sz="900" b="0" i="0" dirty="0">
                <a:solidFill>
                  <a:srgbClr val="828282"/>
                </a:solidFill>
                <a:effectLst/>
                <a:latin typeface="Oswald" panose="020B0604020202020204" pitchFamily="2" charset="0"/>
              </a:rPr>
            </a:b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8BC6-DD9D-7F06-3B9F-9F2B462E49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95101" y="1237367"/>
            <a:ext cx="2488649" cy="323329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F11374EB-0C25-CA19-B04E-78899E2E5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504" y="1552557"/>
            <a:ext cx="6925583" cy="4467244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A13244B-37C6-D3FB-01B4-3DA2DAFD29FB}"/>
              </a:ext>
            </a:extLst>
          </p:cNvPr>
          <p:cNvSpPr txBox="1"/>
          <p:nvPr/>
        </p:nvSpPr>
        <p:spPr>
          <a:xfrm>
            <a:off x="877824" y="694943"/>
            <a:ext cx="2403629" cy="50167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cap="all" dirty="0">
                <a:solidFill>
                  <a:srgbClr val="E03E2D"/>
                </a:solidFill>
                <a:effectLst/>
                <a:latin typeface="Lora" pitchFamily="2" charset="0"/>
              </a:rPr>
              <a:t>MOŽDA NAJBITNIJA STAVKA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 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naše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ideje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treba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da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bude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opisana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u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nekim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od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strateških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dokumenata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. Kao problem koji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treba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rešavati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kroz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određene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mere. A to bi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značilo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da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moramo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da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vidimo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, da li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naš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projekat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treba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da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doživi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razvoj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, da li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postoje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inicijative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koje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smo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pre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naše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ideje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pratili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i da li mi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radimo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drugu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fazu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projekta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koja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već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ima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zakonodavno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ali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i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strateško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značenje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za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nas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ali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i za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stvaranje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 </a:t>
            </a:r>
            <a:r>
              <a:rPr lang="en-US" sz="1600" b="0" i="0" dirty="0" err="1">
                <a:solidFill>
                  <a:srgbClr val="4B3F35"/>
                </a:solidFill>
                <a:effectLst/>
                <a:latin typeface="Lora" pitchFamily="2" charset="0"/>
              </a:rPr>
              <a:t>partnerstva</a:t>
            </a:r>
            <a:r>
              <a:rPr lang="en-US" sz="1600" b="0" i="0" dirty="0">
                <a:solidFill>
                  <a:srgbClr val="4B3F35"/>
                </a:solidFill>
                <a:effectLst/>
                <a:latin typeface="Lora" pitchFamily="2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01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D63F-F67D-B1A6-9772-28B26C23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50" y="429119"/>
            <a:ext cx="9597649" cy="739806"/>
          </a:xfrm>
        </p:spPr>
        <p:txBody>
          <a:bodyPr/>
          <a:lstStyle/>
          <a:p>
            <a:r>
              <a:rPr lang="bs-Latn-BA" sz="3200" dirty="0"/>
              <a:t>OSNOVNI </a:t>
            </a:r>
            <a:r>
              <a:rPr lang="en-US" sz="3200" dirty="0"/>
              <a:t>ELEMENTI PROJEKTNE APLIKACIJE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DF85-A479-7797-B775-BEC7354842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69977" y="1181823"/>
            <a:ext cx="2438402" cy="323329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3E4D-D096-DA02-6E8D-C161D57C29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628AC-F383-2404-1DEE-5EDA0BBD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20" y="2145468"/>
            <a:ext cx="4930567" cy="35436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10B5C5-75D6-4E0B-7EBD-AA0A0E2B0A72}"/>
              </a:ext>
            </a:extLst>
          </p:cNvPr>
          <p:cNvSpPr/>
          <p:nvPr/>
        </p:nvSpPr>
        <p:spPr>
          <a:xfrm>
            <a:off x="1349406" y="1524000"/>
            <a:ext cx="3906175" cy="481465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Naslovna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stranica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Naziv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projekta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Sažetak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projekta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Mjesto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i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vrijeme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trajanja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projekta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Izjava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problemu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Cilj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i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podciljevi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Indikatori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Ciljna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grupa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i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korisnici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Rezultati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projekta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Partneri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•Plan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aktivnosti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sa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vremenskim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rokovima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Budžet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projekta</a:t>
            </a:r>
            <a:endParaRPr lang="en-US" sz="16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799D34F-F76F-C8F2-7CC5-F8E7632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3488" y="1838556"/>
            <a:ext cx="3276324" cy="32763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69977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4156C-0189-9CBF-7B4B-26B9F4219D96}"/>
              </a:ext>
            </a:extLst>
          </p:cNvPr>
          <p:cNvSpPr txBox="1"/>
          <p:nvPr/>
        </p:nvSpPr>
        <p:spPr>
          <a:xfrm>
            <a:off x="8573407" y="3954904"/>
            <a:ext cx="3197969" cy="250924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N</a:t>
            </a:r>
            <a:r>
              <a:rPr lang="bs-Latn-BA" b="1" dirty="0">
                <a:latin typeface="Bahnschrift" panose="020B0502040204020203" pitchFamily="34" charset="0"/>
              </a:rPr>
              <a:t>AZIV PROJEKTA </a:t>
            </a:r>
          </a:p>
          <a:p>
            <a:endParaRPr lang="bs-Latn-BA" b="1" dirty="0">
              <a:latin typeface="Bahnschrift" panose="020B0502040204020203" pitchFamily="34" charset="0"/>
            </a:endParaRPr>
          </a:p>
          <a:p>
            <a:r>
              <a:rPr lang="bs-Latn-BA" dirty="0">
                <a:latin typeface="Bahnschrift" panose="020B0502040204020203" pitchFamily="34" charset="0"/>
              </a:rPr>
              <a:t>N</a:t>
            </a:r>
            <a:r>
              <a:rPr lang="en-US" dirty="0" err="1">
                <a:latin typeface="Bahnschrift" panose="020B0502040204020203" pitchFamily="34" charset="0"/>
              </a:rPr>
              <a:t>aziv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treba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biti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kratak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sadržajan</a:t>
            </a:r>
            <a:r>
              <a:rPr lang="en-US" dirty="0">
                <a:latin typeface="Bahnschrift" panose="020B0502040204020203" pitchFamily="34" charset="0"/>
              </a:rPr>
              <a:t> i po </a:t>
            </a:r>
            <a:r>
              <a:rPr lang="en-US" dirty="0" err="1">
                <a:latin typeface="Bahnschrift" panose="020B0502040204020203" pitchFamily="34" charset="0"/>
              </a:rPr>
              <a:t>mogućnosti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upućivati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na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neki</a:t>
            </a:r>
            <a:r>
              <a:rPr lang="en-US" dirty="0">
                <a:latin typeface="Bahnschrift" panose="020B0502040204020203" pitchFamily="34" charset="0"/>
              </a:rPr>
              <a:t> od </a:t>
            </a:r>
            <a:r>
              <a:rPr lang="en-US" dirty="0" err="1">
                <a:latin typeface="Bahnschrift" panose="020B0502040204020203" pitchFamily="34" charset="0"/>
              </a:rPr>
              <a:t>ključnih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rezultata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ili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ključnu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aktivnost</a:t>
            </a:r>
            <a:r>
              <a:rPr lang="en-US" dirty="0">
                <a:latin typeface="Bahnschrift" panose="020B0502040204020203" pitchFamily="34" charset="0"/>
              </a:rPr>
              <a:t> u </a:t>
            </a:r>
            <a:r>
              <a:rPr lang="en-US" dirty="0" err="1">
                <a:latin typeface="Bahnschrift" panose="020B0502040204020203" pitchFamily="34" charset="0"/>
              </a:rPr>
              <a:t>projektu</a:t>
            </a:r>
            <a:r>
              <a:rPr lang="en-US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07623-AD00-0697-E15C-4AA2DBB7D369}"/>
              </a:ext>
            </a:extLst>
          </p:cNvPr>
          <p:cNvSpPr txBox="1"/>
          <p:nvPr/>
        </p:nvSpPr>
        <p:spPr>
          <a:xfrm>
            <a:off x="1251628" y="570728"/>
            <a:ext cx="3197969" cy="25092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NASLOVNA STRANICA </a:t>
            </a:r>
            <a:endParaRPr lang="bs-Latn-BA" b="1" dirty="0">
              <a:latin typeface="Bahnschrift" panose="020B0502040204020203" pitchFamily="34" charset="0"/>
            </a:endParaRPr>
          </a:p>
          <a:p>
            <a:endParaRPr lang="bs-Latn-BA" b="1" dirty="0">
              <a:latin typeface="Bahnschrift" panose="020B0502040204020203" pitchFamily="34" charset="0"/>
            </a:endParaRPr>
          </a:p>
          <a:p>
            <a:r>
              <a:rPr lang="bs-Latn-BA" dirty="0">
                <a:latin typeface="Bahnschrift" panose="020B0502040204020203" pitchFamily="34" charset="0"/>
              </a:rPr>
              <a:t>N</a:t>
            </a:r>
            <a:r>
              <a:rPr lang="en-US" dirty="0" err="1">
                <a:latin typeface="Bahnschrift" panose="020B0502040204020203" pitchFamily="34" charset="0"/>
              </a:rPr>
              <a:t>aziv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ime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glavne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organizacije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koja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provodi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mjesto</a:t>
            </a:r>
            <a:r>
              <a:rPr lang="en-US" dirty="0">
                <a:latin typeface="Bahnschrift" panose="020B0502040204020203" pitchFamily="34" charset="0"/>
              </a:rPr>
              <a:t> i datum </a:t>
            </a:r>
            <a:r>
              <a:rPr lang="en-US" dirty="0" err="1">
                <a:latin typeface="Bahnschrift" panose="020B0502040204020203" pitchFamily="34" charset="0"/>
              </a:rPr>
              <a:t>izrade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te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naziv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donatora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kojemu</a:t>
            </a:r>
            <a:r>
              <a:rPr lang="en-US" dirty="0">
                <a:latin typeface="Bahnschrift" panose="020B0502040204020203" pitchFamily="34" charset="0"/>
              </a:rPr>
              <a:t> je </a:t>
            </a:r>
            <a:r>
              <a:rPr lang="en-US" dirty="0" err="1">
                <a:latin typeface="Bahnschrift" panose="020B0502040204020203" pitchFamily="34" charset="0"/>
              </a:rPr>
              <a:t>prijedlog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upu</a:t>
            </a:r>
            <a:r>
              <a:rPr lang="bs-Latn-BA" dirty="0">
                <a:latin typeface="Bahnschrift" panose="020B0502040204020203" pitchFamily="34" charset="0"/>
              </a:rPr>
              <a:t>ć</a:t>
            </a:r>
            <a:r>
              <a:rPr lang="en-US" dirty="0" err="1">
                <a:latin typeface="Bahnschrift" panose="020B0502040204020203" pitchFamily="34" charset="0"/>
              </a:rPr>
              <a:t>en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39CE9-8556-CBF3-BD5C-00B20B4868C9}"/>
              </a:ext>
            </a:extLst>
          </p:cNvPr>
          <p:cNvSpPr txBox="1"/>
          <p:nvPr/>
        </p:nvSpPr>
        <p:spPr>
          <a:xfrm>
            <a:off x="1251628" y="3997762"/>
            <a:ext cx="3197969" cy="220813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s-Latn-BA" b="1" dirty="0">
                <a:latin typeface="Bahnschrift" panose="020B0502040204020203" pitchFamily="34" charset="0"/>
              </a:rPr>
              <a:t>SAŽETAK</a:t>
            </a:r>
          </a:p>
          <a:p>
            <a:endParaRPr lang="bs-Latn-BA" b="1" dirty="0">
              <a:latin typeface="Bahnschrift" panose="020B0502040204020203" pitchFamily="34" charset="0"/>
            </a:endParaRPr>
          </a:p>
          <a:p>
            <a:r>
              <a:rPr lang="bs-Latn-BA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Osobi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koja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čita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sažetak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treba</a:t>
            </a:r>
            <a:r>
              <a:rPr lang="en-US" dirty="0">
                <a:latin typeface="Bahnschrift" panose="020B0502040204020203" pitchFamily="34" charset="0"/>
              </a:rPr>
              <a:t> da </a:t>
            </a:r>
            <a:r>
              <a:rPr lang="en-US" dirty="0" err="1">
                <a:latin typeface="Bahnschrift" panose="020B0502040204020203" pitchFamily="34" charset="0"/>
              </a:rPr>
              <a:t>bude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jasno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šta</a:t>
            </a:r>
            <a:r>
              <a:rPr lang="en-US" dirty="0">
                <a:latin typeface="Bahnschrift" panose="020B0502040204020203" pitchFamily="34" charset="0"/>
              </a:rPr>
              <a:t> je </a:t>
            </a:r>
            <a:r>
              <a:rPr lang="en-US" dirty="0" err="1">
                <a:latin typeface="Bahnschrift" panose="020B0502040204020203" pitchFamily="34" charset="0"/>
              </a:rPr>
              <a:t>cilj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, o </a:t>
            </a:r>
            <a:r>
              <a:rPr lang="en-US" dirty="0" err="1">
                <a:latin typeface="Bahnschrift" panose="020B0502040204020203" pitchFamily="34" charset="0"/>
              </a:rPr>
              <a:t>čemu</a:t>
            </a:r>
            <a:r>
              <a:rPr lang="en-US" dirty="0">
                <a:latin typeface="Bahnschrift" panose="020B0502040204020203" pitchFamily="34" charset="0"/>
              </a:rPr>
              <a:t> se u tom </a:t>
            </a:r>
            <a:r>
              <a:rPr lang="en-US" dirty="0" err="1">
                <a:latin typeface="Bahnschrift" panose="020B0502040204020203" pitchFamily="34" charset="0"/>
              </a:rPr>
              <a:t>prijedlogu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zapravo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radi</a:t>
            </a:r>
            <a:r>
              <a:rPr lang="en-US" dirty="0">
                <a:latin typeface="Bahnschrift" panose="020B0502040204020203" pitchFamily="34" charset="0"/>
              </a:rPr>
              <a:t> i </a:t>
            </a:r>
            <a:r>
              <a:rPr lang="en-US" dirty="0" err="1">
                <a:latin typeface="Bahnschrift" panose="020B0502040204020203" pitchFamily="34" charset="0"/>
              </a:rPr>
              <a:t>koliko</a:t>
            </a:r>
            <a:r>
              <a:rPr lang="en-US" dirty="0">
                <a:latin typeface="Bahnschrift" panose="020B0502040204020203" pitchFamily="34" charset="0"/>
              </a:rPr>
              <a:t> to </a:t>
            </a:r>
            <a:r>
              <a:rPr lang="en-US" dirty="0" err="1">
                <a:latin typeface="Bahnschrift" panose="020B0502040204020203" pitchFamily="34" charset="0"/>
              </a:rPr>
              <a:t>košta</a:t>
            </a:r>
            <a:r>
              <a:rPr lang="en-US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958A9-E295-C213-73C4-0BE4B05AC1EC}"/>
              </a:ext>
            </a:extLst>
          </p:cNvPr>
          <p:cNvSpPr txBox="1"/>
          <p:nvPr/>
        </p:nvSpPr>
        <p:spPr>
          <a:xfrm>
            <a:off x="8505313" y="594772"/>
            <a:ext cx="3135548" cy="220813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MJESTO I VRIJEME TRAJANJA PROJEKTA</a:t>
            </a:r>
            <a:endParaRPr lang="bs-Latn-BA" b="1" dirty="0">
              <a:latin typeface="Bahnschrift" panose="020B0502040204020203" pitchFamily="34" charset="0"/>
            </a:endParaRPr>
          </a:p>
          <a:p>
            <a:endParaRPr lang="bs-Latn-BA" b="1" dirty="0">
              <a:latin typeface="Bahnschrift" panose="020B0502040204020203" pitchFamily="34" charset="0"/>
            </a:endParaRPr>
          </a:p>
          <a:p>
            <a:r>
              <a:rPr lang="en-US" b="1" dirty="0">
                <a:latin typeface="Bahnschrift" panose="020B0502040204020203" pitchFamily="34" charset="0"/>
              </a:rPr>
              <a:t> </a:t>
            </a:r>
            <a:r>
              <a:rPr lang="en-US" dirty="0">
                <a:latin typeface="Bahnschrift" panose="020B0502040204020203" pitchFamily="34" charset="0"/>
              </a:rPr>
              <a:t>U </a:t>
            </a:r>
            <a:r>
              <a:rPr lang="en-US" dirty="0" err="1">
                <a:latin typeface="Bahnschrift" panose="020B0502040204020203" pitchFamily="34" charset="0"/>
              </a:rPr>
              <a:t>ovom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dijelu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aplikacije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obavezni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ste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navesti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mjesto</a:t>
            </a:r>
            <a:r>
              <a:rPr lang="en-US" dirty="0">
                <a:latin typeface="Bahnschrift" panose="020B0502040204020203" pitchFamily="34" charset="0"/>
              </a:rPr>
              <a:t> i </a:t>
            </a:r>
            <a:r>
              <a:rPr lang="en-US" dirty="0" err="1">
                <a:latin typeface="Bahnschrift" panose="020B0502040204020203" pitchFamily="34" charset="0"/>
              </a:rPr>
              <a:t>vrijeme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trajanja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projekta</a:t>
            </a:r>
            <a:r>
              <a:rPr lang="en-US" dirty="0">
                <a:latin typeface="Bahnschrift" panose="020B0502040204020203" pitchFamily="34" charset="0"/>
              </a:rPr>
              <a:t> koji </a:t>
            </a:r>
            <a:r>
              <a:rPr lang="en-US" dirty="0" err="1">
                <a:latin typeface="Bahnschrift" panose="020B0502040204020203" pitchFamily="34" charset="0"/>
              </a:rPr>
              <a:t>realizujete</a:t>
            </a:r>
            <a:r>
              <a:rPr lang="en-US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698292-FA1C-6D87-1E1E-2BC12275CC3A}"/>
              </a:ext>
            </a:extLst>
          </p:cNvPr>
          <p:cNvSpPr/>
          <p:nvPr/>
        </p:nvSpPr>
        <p:spPr>
          <a:xfrm>
            <a:off x="4610911" y="4581728"/>
            <a:ext cx="3131494" cy="3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D430-6FFC-66C6-AF3D-05E76D9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48543" y="1154252"/>
            <a:ext cx="2438402" cy="457200"/>
          </a:xfrm>
        </p:spPr>
        <p:txBody>
          <a:bodyPr/>
          <a:lstStyle/>
          <a:p>
            <a:r>
              <a:rPr lang="bs-Latn-BA" dirty="0"/>
              <a:t>MLADI AMBASADORI NAUKE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CF61D-4147-236F-218C-CE2A064E6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4156C-0189-9CBF-7B4B-26B9F4219D96}"/>
              </a:ext>
            </a:extLst>
          </p:cNvPr>
          <p:cNvSpPr txBox="1"/>
          <p:nvPr/>
        </p:nvSpPr>
        <p:spPr>
          <a:xfrm>
            <a:off x="877824" y="751568"/>
            <a:ext cx="3197969" cy="2776895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s-Latn-BA" sz="1600" dirty="0">
                <a:latin typeface="Bahnschrift" panose="020B0502040204020203" pitchFamily="34" charset="0"/>
              </a:rPr>
              <a:t>CILJNA GRUPA I KORISNICI</a:t>
            </a:r>
          </a:p>
          <a:p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Korisnici</a:t>
            </a:r>
            <a:r>
              <a:rPr lang="en-US" sz="1600" dirty="0">
                <a:latin typeface="Bahnschrift" panose="020B0502040204020203" pitchFamily="34" charset="0"/>
              </a:rPr>
              <a:t> – </a:t>
            </a:r>
            <a:r>
              <a:rPr lang="en-US" sz="1600" dirty="0" err="1">
                <a:latin typeface="Bahnschrift" panose="020B0502040204020203" pitchFamily="34" charset="0"/>
              </a:rPr>
              <a:t>grupa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ljudi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čiju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korist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djelujete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oni</a:t>
            </a:r>
            <a:r>
              <a:rPr lang="en-US" sz="1600" dirty="0">
                <a:latin typeface="Bahnschrift" panose="020B0502040204020203" pitchFamily="34" charset="0"/>
              </a:rPr>
              <a:t> koji </a:t>
            </a:r>
            <a:r>
              <a:rPr lang="en-US" sz="1600" dirty="0" err="1">
                <a:latin typeface="Bahnschrift" panose="020B0502040204020203" pitchFamily="34" charset="0"/>
              </a:rPr>
              <a:t>će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imati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korist</a:t>
            </a:r>
            <a:r>
              <a:rPr lang="en-US" sz="1600" dirty="0">
                <a:latin typeface="Bahnschrift" panose="020B0502040204020203" pitchFamily="34" charset="0"/>
              </a:rPr>
              <a:t> od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Ciljna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grupa</a:t>
            </a:r>
            <a:r>
              <a:rPr lang="en-US" sz="1600" dirty="0">
                <a:latin typeface="Bahnschrift" panose="020B0502040204020203" pitchFamily="34" charset="0"/>
              </a:rPr>
              <a:t> – </a:t>
            </a:r>
            <a:r>
              <a:rPr lang="en-US" sz="1600" dirty="0" err="1">
                <a:latin typeface="Bahnschrift" panose="020B0502040204020203" pitchFamily="34" charset="0"/>
              </a:rPr>
              <a:t>grupa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ljudi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djelujete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oni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čije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ponašanje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će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dovesti</a:t>
            </a:r>
            <a:r>
              <a:rPr lang="en-US" sz="1600" dirty="0">
                <a:latin typeface="Bahnschrift" panose="020B0502040204020203" pitchFamily="34" charset="0"/>
              </a:rPr>
              <a:t> do toga da </a:t>
            </a:r>
            <a:r>
              <a:rPr lang="en-US" sz="1600" dirty="0" err="1">
                <a:latin typeface="Bahnschrift" panose="020B0502040204020203" pitchFamily="34" charset="0"/>
              </a:rPr>
              <a:t>korisnici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imaju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korist</a:t>
            </a:r>
            <a:r>
              <a:rPr lang="en-US" sz="1600" dirty="0">
                <a:latin typeface="Bahnschrift" panose="020B0502040204020203" pitchFamily="34" charset="0"/>
              </a:rPr>
              <a:t> od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07623-AD00-0697-E15C-4AA2DBB7D369}"/>
              </a:ext>
            </a:extLst>
          </p:cNvPr>
          <p:cNvSpPr txBox="1"/>
          <p:nvPr/>
        </p:nvSpPr>
        <p:spPr>
          <a:xfrm>
            <a:off x="8264238" y="4402377"/>
            <a:ext cx="3197969" cy="2241590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IZJAVA O PROBLEMU/POTREBI</a:t>
            </a:r>
            <a:endParaRPr lang="bs-Latn-BA" sz="1600" dirty="0">
              <a:latin typeface="Bahnschrift" panose="020B0502040204020203" pitchFamily="34" charset="0"/>
            </a:endParaRPr>
          </a:p>
          <a:p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Što</a:t>
            </a:r>
            <a:r>
              <a:rPr lang="en-US" sz="1600" dirty="0">
                <a:latin typeface="Bahnschrift" panose="020B0502040204020203" pitchFamily="34" charset="0"/>
              </a:rPr>
              <a:t> je to </a:t>
            </a:r>
            <a:r>
              <a:rPr lang="en-US" sz="1600" dirty="0" err="1">
                <a:latin typeface="Bahnschrift" panose="020B0502040204020203" pitchFamily="34" charset="0"/>
              </a:rPr>
              <a:t>što</a:t>
            </a:r>
            <a:r>
              <a:rPr lang="en-US" sz="1600" dirty="0">
                <a:latin typeface="Bahnschrift" panose="020B0502040204020203" pitchFamily="34" charset="0"/>
              </a:rPr>
              <a:t> se </a:t>
            </a:r>
            <a:r>
              <a:rPr lang="en-US" sz="1600" dirty="0" err="1">
                <a:latin typeface="Bahnschrift" panose="020B0502040204020203" pitchFamily="34" charset="0"/>
              </a:rPr>
              <a:t>dešava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vašem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okruženju</a:t>
            </a:r>
            <a:r>
              <a:rPr lang="en-US" sz="1600" dirty="0">
                <a:latin typeface="Bahnschrift" panose="020B0502040204020203" pitchFamily="34" charset="0"/>
              </a:rPr>
              <a:t> (</a:t>
            </a:r>
            <a:r>
              <a:rPr lang="en-US" sz="1600" dirty="0" err="1">
                <a:latin typeface="Bahnschrift" panose="020B0502040204020203" pitchFamily="34" charset="0"/>
              </a:rPr>
              <a:t>lokalnoj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zajednici</a:t>
            </a:r>
            <a:r>
              <a:rPr lang="en-US" sz="1600" dirty="0">
                <a:latin typeface="Bahnschrift" panose="020B0502040204020203" pitchFamily="34" charset="0"/>
              </a:rPr>
              <a:t>)?</a:t>
            </a:r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" panose="020B0502040204020203" pitchFamily="34" charset="0"/>
              </a:rPr>
              <a:t>Ko je </a:t>
            </a:r>
            <a:r>
              <a:rPr lang="en-US" sz="1600" dirty="0" err="1">
                <a:latin typeface="Bahnschrift" panose="020B0502040204020203" pitchFamily="34" charset="0"/>
              </a:rPr>
              <a:t>identificirao</a:t>
            </a:r>
            <a:r>
              <a:rPr lang="en-US" sz="1600" dirty="0">
                <a:latin typeface="Bahnschrift" panose="020B0502040204020203" pitchFamily="34" charset="0"/>
              </a:rPr>
              <a:t> (</a:t>
            </a:r>
            <a:r>
              <a:rPr lang="en-US" sz="1600" dirty="0" err="1">
                <a:latin typeface="Bahnschrift" panose="020B0502040204020203" pitchFamily="34" charset="0"/>
              </a:rPr>
              <a:t>utvrdio</a:t>
            </a:r>
            <a:r>
              <a:rPr lang="en-US" sz="1600" dirty="0">
                <a:latin typeface="Bahnschrift" panose="020B0502040204020203" pitchFamily="34" charset="0"/>
              </a:rPr>
              <a:t>) problem/</a:t>
            </a:r>
            <a:r>
              <a:rPr lang="en-US" sz="1600" dirty="0" err="1">
                <a:latin typeface="Bahnschrift" panose="020B0502040204020203" pitchFamily="34" charset="0"/>
              </a:rPr>
              <a:t>potrebu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kako</a:t>
            </a:r>
            <a:r>
              <a:rPr lang="en-US" sz="1600" dirty="0">
                <a:latin typeface="Bahnschrift" panose="020B0502040204020203" pitchFamily="34" charset="0"/>
              </a:rPr>
              <a:t> je to </a:t>
            </a:r>
            <a:r>
              <a:rPr lang="en-US" sz="1600" dirty="0" err="1">
                <a:latin typeface="Bahnschrift" panose="020B0502040204020203" pitchFamily="34" charset="0"/>
              </a:rPr>
              <a:t>učinio</a:t>
            </a:r>
            <a:r>
              <a:rPr lang="en-US" sz="1600" dirty="0">
                <a:latin typeface="Bahnschrift" panose="020B0502040204020203" pitchFamily="34" charset="0"/>
              </a:rPr>
              <a:t>?</a:t>
            </a:r>
            <a:endParaRPr lang="bs-Latn-BA" sz="1600" b="1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39CE9-8556-CBF3-BD5C-00B20B4868C9}"/>
              </a:ext>
            </a:extLst>
          </p:cNvPr>
          <p:cNvSpPr txBox="1"/>
          <p:nvPr/>
        </p:nvSpPr>
        <p:spPr>
          <a:xfrm>
            <a:off x="877823" y="3769795"/>
            <a:ext cx="3197969" cy="2776895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s-Latn-BA" sz="1600" dirty="0">
                <a:latin typeface="Bahnschrift" panose="020B0502040204020203" pitchFamily="34" charset="0"/>
              </a:rPr>
              <a:t>INDIKATORI</a:t>
            </a:r>
          </a:p>
          <a:p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r>
              <a:rPr lang="en-US" sz="1600" dirty="0" err="1">
                <a:latin typeface="Bahnschrift" panose="020B0502040204020203" pitchFamily="34" charset="0"/>
              </a:rPr>
              <a:t>Indikatori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način</a:t>
            </a:r>
            <a:r>
              <a:rPr lang="en-US" sz="1600" dirty="0">
                <a:latin typeface="Bahnschrift" panose="020B0502040204020203" pitchFamily="34" charset="0"/>
              </a:rPr>
              <a:t> da se </a:t>
            </a:r>
            <a:r>
              <a:rPr lang="en-US" sz="1600" dirty="0" err="1">
                <a:latin typeface="Bahnschrift" panose="020B0502040204020203" pitchFamily="34" charset="0"/>
              </a:rPr>
              <a:t>izraze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mjerljivost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realnost</a:t>
            </a:r>
            <a:r>
              <a:rPr lang="en-US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vremensko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ograničenje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ciljeva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r>
              <a:rPr lang="en-US" sz="1600" dirty="0" err="1">
                <a:latin typeface="Bahnschrift" panose="020B0502040204020203" pitchFamily="34" charset="0"/>
              </a:rPr>
              <a:t>Indikatori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mogu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:  </a:t>
            </a:r>
            <a:r>
              <a:rPr lang="bs-Latn-BA" sz="1600" dirty="0">
                <a:latin typeface="Bahnschrift" panose="020B0502040204020203" pitchFamily="34" charset="0"/>
              </a:rPr>
              <a:t>    </a:t>
            </a:r>
            <a:r>
              <a:rPr lang="en-US" sz="1600" dirty="0" err="1">
                <a:latin typeface="Bahnschrift" panose="020B0502040204020203" pitchFamily="34" charset="0"/>
              </a:rPr>
              <a:t>Kvantitativni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indikatori</a:t>
            </a:r>
            <a:r>
              <a:rPr lang="en-US" sz="1600" dirty="0">
                <a:latin typeface="Bahnschrift" panose="020B0502040204020203" pitchFamily="34" charset="0"/>
              </a:rPr>
              <a:t> i  </a:t>
            </a:r>
            <a:r>
              <a:rPr lang="en-US" sz="1600" dirty="0" err="1">
                <a:latin typeface="Bahnschrift" panose="020B0502040204020203" pitchFamily="34" charset="0"/>
              </a:rPr>
              <a:t>Kvalitativni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indikatori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958A9-E295-C213-73C4-0BE4B05AC1EC}"/>
              </a:ext>
            </a:extLst>
          </p:cNvPr>
          <p:cNvSpPr txBox="1"/>
          <p:nvPr/>
        </p:nvSpPr>
        <p:spPr>
          <a:xfrm>
            <a:off x="8264238" y="619366"/>
            <a:ext cx="3326264" cy="357985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CILJEVI I PODCILJEVI</a:t>
            </a:r>
            <a:endParaRPr lang="bs-Latn-BA" sz="1600" dirty="0">
              <a:latin typeface="Bahnschrift" panose="020B0502040204020203" pitchFamily="34" charset="0"/>
            </a:endParaRPr>
          </a:p>
          <a:p>
            <a:endParaRPr lang="bs-Latn-BA" sz="1600" b="1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Glavni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cilj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može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samo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jedan</a:t>
            </a:r>
            <a:r>
              <a:rPr lang="en-US" sz="1600" dirty="0">
                <a:latin typeface="Bahnschrift" panose="020B0502040204020203" pitchFamily="34" charset="0"/>
              </a:rPr>
              <a:t> za </a:t>
            </a:r>
            <a:r>
              <a:rPr lang="en-US" sz="1600" dirty="0" err="1">
                <a:latin typeface="Bahnschrift" panose="020B0502040204020203" pitchFamily="34" charset="0"/>
              </a:rPr>
              <a:t>svaki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</a:t>
            </a:r>
            <a:r>
              <a:rPr lang="bs-Latn-BA" sz="1600" dirty="0">
                <a:latin typeface="Bahnschrift" panose="020B0502040204020203" pitchFamily="34" charset="0"/>
              </a:rPr>
              <a:t>k</a:t>
            </a:r>
            <a:r>
              <a:rPr lang="en-US" sz="1600" dirty="0">
                <a:latin typeface="Bahnschrift" panose="020B0502040204020203" pitchFamily="34" charset="0"/>
              </a:rPr>
              <a:t>t</a:t>
            </a:r>
            <a:r>
              <a:rPr lang="bs-Latn-BA" sz="1600" dirty="0">
                <a:latin typeface="Bahnschrift" panose="020B0502040204020203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</a:rPr>
              <a:t>treba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biti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povezan</a:t>
            </a:r>
            <a:r>
              <a:rPr lang="en-US" sz="1600" dirty="0">
                <a:latin typeface="Bahnschrift" panose="020B0502040204020203" pitchFamily="34" charset="0"/>
              </a:rPr>
              <a:t> s </a:t>
            </a:r>
            <a:r>
              <a:rPr lang="en-US" sz="1600" dirty="0" err="1">
                <a:latin typeface="Bahnschrift" panose="020B0502040204020203" pitchFamily="34" charset="0"/>
              </a:rPr>
              <a:t>vizijom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razvoja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  <a:endParaRPr lang="bs-Latn-BA" sz="1600" dirty="0">
              <a:latin typeface="Bahnschrift" panose="020B0502040204020203" pitchFamily="34" charset="0"/>
            </a:endParaRPr>
          </a:p>
          <a:p>
            <a:pPr algn="just"/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Specifični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ciljevi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ciljevi</a:t>
            </a:r>
            <a:r>
              <a:rPr lang="en-US" sz="1600" dirty="0">
                <a:latin typeface="Bahnschrift" panose="020B0502040204020203" pitchFamily="34" charset="0"/>
              </a:rPr>
              <a:t> koji se </a:t>
            </a:r>
            <a:r>
              <a:rPr lang="en-US" sz="1600" dirty="0" err="1">
                <a:latin typeface="Bahnschrift" panose="020B0502040204020203" pitchFamily="34" charset="0"/>
              </a:rPr>
              <a:t>moraju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ostvariti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neposredno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nakon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što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projekat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završi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ili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nakon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kraćeg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vremenskog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roka</a:t>
            </a:r>
            <a:r>
              <a:rPr lang="en-US" sz="1600" dirty="0">
                <a:latin typeface="Bahnschrift" panose="020B0502040204020203" pitchFamily="34" charset="0"/>
              </a:rPr>
              <a:t> od </a:t>
            </a:r>
            <a:r>
              <a:rPr lang="en-US" sz="1600" dirty="0" err="1">
                <a:latin typeface="Bahnschrift" panose="020B0502040204020203" pitchFamily="34" charset="0"/>
              </a:rPr>
              <a:t>završetka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9CB43-57DE-9174-C40C-6F167BA7492F}"/>
              </a:ext>
            </a:extLst>
          </p:cNvPr>
          <p:cNvSpPr txBox="1"/>
          <p:nvPr/>
        </p:nvSpPr>
        <p:spPr>
          <a:xfrm>
            <a:off x="4571031" y="2602053"/>
            <a:ext cx="3197969" cy="1973937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s-Latn-BA" sz="1600" dirty="0">
                <a:latin typeface="Bahnschrift" panose="020B0502040204020203" pitchFamily="34" charset="0"/>
              </a:rPr>
              <a:t>OČEKIVANI REZULTATI</a:t>
            </a:r>
          </a:p>
          <a:p>
            <a:endParaRPr lang="bs-Latn-BA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Rezultat</a:t>
            </a:r>
            <a:r>
              <a:rPr lang="en-US" sz="1600" dirty="0">
                <a:latin typeface="Bahnschrift" panose="020B0502040204020203" pitchFamily="34" charset="0"/>
              </a:rPr>
              <a:t> je </a:t>
            </a:r>
            <a:r>
              <a:rPr lang="en-US" sz="1600" dirty="0" err="1">
                <a:latin typeface="Bahnschrift" panose="020B0502040204020203" pitchFamily="34" charset="0"/>
              </a:rPr>
              <a:t>specifičan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mjerljivi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proizvod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projekta</a:t>
            </a:r>
            <a:r>
              <a:rPr lang="en-US" sz="1600" dirty="0">
                <a:latin typeface="Bahnschrift" panose="020B0502040204020203" pitchFamily="34" charset="0"/>
              </a:rPr>
              <a:t>, koji se </a:t>
            </a:r>
            <a:r>
              <a:rPr lang="en-US" sz="1600" dirty="0" err="1">
                <a:latin typeface="Bahnschrift" panose="020B0502040204020203" pitchFamily="34" charset="0"/>
              </a:rPr>
              <a:t>postiže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provođenjem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različitih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aktivnosti</a:t>
            </a:r>
            <a:r>
              <a:rPr lang="en-US" sz="1600" dirty="0">
                <a:latin typeface="Bahnschrift" panose="020B0502040204020203" pitchFamily="34" charset="0"/>
              </a:rPr>
              <a:t> u </a:t>
            </a:r>
            <a:r>
              <a:rPr lang="en-US" sz="1600" dirty="0" err="1">
                <a:latin typeface="Bahnschrift" panose="020B0502040204020203" pitchFamily="34" charset="0"/>
              </a:rPr>
              <a:t>projektu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  <a:endParaRPr lang="bs-Latn-BA" sz="1600" dirty="0">
              <a:latin typeface="Bahnschrift" panose="020B0502040204020203" pitchFamily="34" charset="0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382B3B29-D5E0-04CE-6122-AEB02B6ADD54}"/>
              </a:ext>
            </a:extLst>
          </p:cNvPr>
          <p:cNvSpPr/>
          <p:nvPr/>
        </p:nvSpPr>
        <p:spPr>
          <a:xfrm>
            <a:off x="4499538" y="4649821"/>
            <a:ext cx="3340956" cy="321013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F2E801B-98CC-002F-6F5A-D934CE7C9261}"/>
              </a:ext>
            </a:extLst>
          </p:cNvPr>
          <p:cNvSpPr/>
          <p:nvPr/>
        </p:nvSpPr>
        <p:spPr>
          <a:xfrm rot="16955457">
            <a:off x="11061341" y="-472686"/>
            <a:ext cx="1439694" cy="11186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{50FC1F93-E93D-4C75-B319-618FC5B44F93}tf67061901_win32</Template>
  <TotalTime>726</TotalTime>
  <Words>875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Calibri</vt:lpstr>
      <vt:lpstr>Daytona Condensed Light</vt:lpstr>
      <vt:lpstr>Lora</vt:lpstr>
      <vt:lpstr>Oswald</vt:lpstr>
      <vt:lpstr>Posterama</vt:lpstr>
      <vt:lpstr>Office Theme</vt:lpstr>
      <vt:lpstr>Mladi ambasadori nauke</vt:lpstr>
      <vt:lpstr>Pisanje projekta korak po korak</vt:lpstr>
      <vt:lpstr> PITANJA KOJA TREBATE POSTAVITI PRIJE POČETKA PISANJA PROJEKTA</vt:lpstr>
      <vt:lpstr>PowerPoint Presentation</vt:lpstr>
      <vt:lpstr>dva pristupa pripreme projektnog prijedloga:</vt:lpstr>
      <vt:lpstr>Šta sadržava prijedlog projekta? </vt:lpstr>
      <vt:lpstr>OSNOVNI ELEMENTI PROJEKTNE APLIKACIJE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ambasadori nauke</dc:title>
  <dc:creator>Azra Kulovic</dc:creator>
  <cp:lastModifiedBy>Azra Kulovic</cp:lastModifiedBy>
  <cp:revision>4</cp:revision>
  <dcterms:created xsi:type="dcterms:W3CDTF">2022-11-29T10:02:33Z</dcterms:created>
  <dcterms:modified xsi:type="dcterms:W3CDTF">2022-12-01T10:04:49Z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